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78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686" autoAdjust="0"/>
  </p:normalViewPr>
  <p:slideViewPr>
    <p:cSldViewPr>
      <p:cViewPr>
        <p:scale>
          <a:sx n="83" d="100"/>
          <a:sy n="83" d="100"/>
        </p:scale>
        <p:origin x="-926" y="-1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9" y="9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C2DA2E9-91B6-417B-A359-C7C41E562B6F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90793D9-FC12-44DC-97EC-1C01ECC49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991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846105-3BC3-4DA6-8F60-F11F1D0B2E6F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D0DEA4-7C72-45D7-B485-B205D0D5E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106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861E20-0967-46B1-9437-D345DDA7D35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2D3B7A-9A2B-4D92-8BB6-8692915700FE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3BF41-FC73-4AE3-BC2F-75B344195E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F77861-94A0-44FD-807E-5EAB87B48CC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EE406-D9D0-41C6-863C-67ADAA9EDD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DA155-450B-4FCB-9C72-CC282BEBD72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F3322-D6BD-4C6A-BA2A-39C1F6F6C4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3B5210-F2B6-422A-8079-74883E6A9E8B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2EF0C-D93D-4F09-8792-2400910CED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08DB0E-1985-4227-91F9-2CA4F10DFF0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9A2367-7B7E-43B1-BF3C-4C3409FEEB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131A1-9363-44A9-BF1F-5ED4C376E828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BACB3-D222-4B13-9BA2-175FF165EF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10D65B-5938-41CF-980C-51BA43A596F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30E6C-7F02-4040-A4B5-A1835EDCD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2BEDE-4CE2-45B1-A18E-F5BCC2E2C84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29028-46AC-4BA5-88E2-0EFD0FE661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10F3C8-F2E6-4B70-8615-24A628DB5C4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A466DA-C7AA-464B-A1D5-F98093C8F6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241F9C-6D97-470C-9B32-A5D638DBE5DA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A61B4-43E8-4623-8707-62F8FECF25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A4B2F-06B5-4BA8-AF30-CB55A1D30185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3E047-47D1-42FD-9AD9-848933007F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D01DF16-EEC0-4360-AC61-69691725DC8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B2D9FCB-7538-452E-9943-8A57737497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42875" y="1628800"/>
            <a:ext cx="8643937" cy="295232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18288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5400" dirty="0" smtClean="0">
                <a:latin typeface="Georgia" pitchFamily="18" charset="0"/>
              </a:rPr>
              <a:t>Тема: </a:t>
            </a:r>
            <a:r>
              <a:rPr lang="ru-RU" sz="5400" dirty="0">
                <a:latin typeface="Georgia" pitchFamily="18" charset="0"/>
              </a:rPr>
              <a:t>Сейсмическое </a:t>
            </a:r>
            <a:r>
              <a:rPr lang="ru-RU" sz="5400" dirty="0" smtClean="0">
                <a:latin typeface="Georgia" pitchFamily="18" charset="0"/>
              </a:rPr>
              <a:t>районирование и микрорайонирование. </a:t>
            </a:r>
            <a:endParaRPr lang="ru-RU" sz="5400" dirty="0">
              <a:latin typeface="Georgi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b="1" i="1" cap="all" dirty="0">
                <a:solidFill>
                  <a:srgbClr val="0070C0"/>
                </a:solidFill>
              </a:rPr>
              <a:t>4 </a:t>
            </a:r>
            <a:r>
              <a:rPr lang="ru-RU" sz="3600" b="1" i="1" dirty="0">
                <a:solidFill>
                  <a:srgbClr val="0070C0"/>
                </a:solidFill>
              </a:rPr>
              <a:t>Сейсмичность площадки строительства</a:t>
            </a:r>
            <a:endParaRPr lang="ru-RU" sz="3600" dirty="0">
              <a:solidFill>
                <a:srgbClr val="0070C0"/>
              </a:solidFill>
            </a:endParaRPr>
          </a:p>
          <a:p>
            <a:pPr algn="l"/>
            <a:r>
              <a:rPr lang="ru-RU" sz="3200" dirty="0"/>
              <a:t> </a:t>
            </a:r>
            <a:r>
              <a:rPr lang="ru-RU" sz="3600" dirty="0"/>
              <a:t>В районах, для которых отсутствуют кар­ты сейсмического микрорайонирования, сейс­мичность площадки строительства допускается определять по табл. 4.1, исходя из сейсмичности района строительства и категории грунта по сейс­мическим свойствам.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4400" dirty="0"/>
              <a:t>На территориях, расположенных в зонах возможного возникновения очагов землетрясений с магнитудами 7,1 и более, определение сейсмич­ности площадок строительства по данным табл. 4.1 не допускается.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808234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r>
              <a:rPr lang="ru-RU" sz="3600" i="1" dirty="0">
                <a:solidFill>
                  <a:srgbClr val="002060"/>
                </a:solidFill>
              </a:rPr>
              <a:t>В отчете об инженерно-геологических изысканиях на площадке строительства следует указывать сейсмичность района строительства, категорию грунтов по сейсмическим свойствам и уточненную сейсмичность площадки строительс­тва.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400399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>
                <a:solidFill>
                  <a:srgbClr val="0070C0"/>
                </a:solidFill>
              </a:rPr>
              <a:t>Сейсмичность площадки строительства не допускается изменять, исходя из: </a:t>
            </a:r>
            <a:endParaRPr lang="ru-RU" sz="3600" dirty="0" smtClean="0">
              <a:solidFill>
                <a:srgbClr val="0070C0"/>
              </a:solidFill>
            </a:endParaRPr>
          </a:p>
          <a:p>
            <a:pPr algn="l"/>
            <a:r>
              <a:rPr lang="ru-RU" sz="3600" dirty="0" smtClean="0"/>
              <a:t>а</a:t>
            </a:r>
            <a:r>
              <a:rPr lang="ru-RU" sz="3600" dirty="0"/>
              <a:t>) конструктивных особенностей фундаментов и глубины их заложения; </a:t>
            </a:r>
          </a:p>
          <a:p>
            <a:pPr algn="l"/>
            <a:r>
              <a:rPr lang="ru-RU" sz="3600" dirty="0"/>
              <a:t>б) изменения характеристик грунтов в резуль­тате их усиления или замены на локальном учас­тке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906011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887932"/>
              </p:ext>
            </p:extLst>
          </p:nvPr>
        </p:nvGraphicFramePr>
        <p:xfrm>
          <a:off x="593304" y="620688"/>
          <a:ext cx="8064896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4536504"/>
                <a:gridCol w="468052"/>
                <a:gridCol w="468052"/>
                <a:gridCol w="468052"/>
                <a:gridCol w="468052"/>
              </a:tblGrid>
              <a:tr h="370840">
                <a:tc rowSpan="2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Категория грунта по сейсмическим свойствам 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Грунты</a:t>
                      </a:r>
                      <a:endParaRPr lang="ru-RU" sz="3200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Сейсмичность площадки строительства при сейсмичности района, баллы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17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859832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Скальные грунты всех видов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невыветрелые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слабовыветрелые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крупнообломочные грунты преимущественно из магматических пород (более 70%), плотные (плотность грунта </a:t>
                      </a:r>
                      <a:r>
                        <a:rPr kumimoji="0" lang="ru-RU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 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2,2 т/</a:t>
                      </a:r>
                      <a:r>
                        <a:rPr kumimoji="0" lang="ru-RU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  <a:r>
                        <a:rPr kumimoji="0" lang="ru-RU" sz="2400" kern="1200" baseline="30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содержащие до 30% песчано-глинистого заполнителя, неводонасыщенные.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518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518982"/>
              </p:ext>
            </p:extLst>
          </p:nvPr>
        </p:nvGraphicFramePr>
        <p:xfrm>
          <a:off x="467544" y="548680"/>
          <a:ext cx="8064896" cy="628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4536504"/>
                <a:gridCol w="468052"/>
                <a:gridCol w="468052"/>
                <a:gridCol w="468052"/>
                <a:gridCol w="468052"/>
              </a:tblGrid>
              <a:tr h="370840">
                <a:tc rowSpan="2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Категория грунта по сейсмическим свойствам 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Грунты</a:t>
                      </a:r>
                      <a:endParaRPr lang="ru-RU" sz="3200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Сейсмичность площадки строительства при сейсмичности района, баллы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Скальные грунты </a:t>
                      </a:r>
                      <a:r>
                        <a:rPr kumimoji="0"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выветрелые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льновыветрелые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кроме отнесенных к категории 1; крупнообломочные грунты, кроме отнесенных к категории 1; пески гравелистые, крупные и средней крупности плотные и средней плотности маловлажные и влажные; пески мелкие и пылеватые плотные и средней плотности маловлажные; глинистые грунты с показателем текучести </a:t>
                      </a:r>
                      <a:r>
                        <a:rPr kumimoji="0" lang="ru-RU" sz="20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20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≤0,5 при коэффициенте пористости </a:t>
                      </a:r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 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0,9 для глин и суглинков и </a:t>
                      </a:r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 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0,7 – для супесей.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5790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918427"/>
              </p:ext>
            </p:extLst>
          </p:nvPr>
        </p:nvGraphicFramePr>
        <p:xfrm>
          <a:off x="593304" y="548680"/>
          <a:ext cx="8064896" cy="667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392"/>
                <a:gridCol w="4950296"/>
                <a:gridCol w="468052"/>
                <a:gridCol w="468052"/>
                <a:gridCol w="468052"/>
                <a:gridCol w="468052"/>
              </a:tblGrid>
              <a:tr h="370840">
                <a:tc rowSpan="2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Категория грунта по сейсмическим свойствам 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Грунты</a:t>
                      </a:r>
                      <a:endParaRPr lang="ru-RU" sz="3200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Сейсмичность площадки строительства при сейсмичности района, баллы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Пески гравелистые, крупные и средней крупности плотные и средней плотности </a:t>
                      </a:r>
                      <a:r>
                        <a:rPr kumimoji="0"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водонасыщенные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пески рыхлые независимо от степени влажности и крупности, а также пески мелкие и пылеватые плотные и средней плотности влажные и </a:t>
                      </a:r>
                      <a:r>
                        <a:rPr kumimoji="0"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водонасыщенные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глинистые грунты с показателем текучести </a:t>
                      </a:r>
                    </a:p>
                    <a:p>
                      <a:r>
                        <a:rPr kumimoji="0" lang="ru-RU" sz="20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20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˃0,5, независимо от коэффициента пористости; глинистые грунты с показателем текучести </a:t>
                      </a:r>
                      <a:r>
                        <a:rPr kumimoji="0" lang="ru-RU" sz="20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20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≤0,5 при коэффициенте пористости е ≥ 0,9 - для глин и суглинков, и </a:t>
                      </a:r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 </a:t>
                      </a: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0,7 - для супесей.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по результатам исследований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01714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000" i="1" dirty="0">
                <a:solidFill>
                  <a:srgbClr val="002060"/>
                </a:solidFill>
              </a:rPr>
              <a:t>1. Относить грунты площадки к I категории по сейсмическим свойствам допускается при мощности слоя, со­ответствующего I категории, более 30 м, считая от черной отметки в случае насыпи или от планировочной отметки в случае выемки.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4319811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9121" y="620688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i="1" dirty="0">
                <a:solidFill>
                  <a:srgbClr val="002060"/>
                </a:solidFill>
              </a:rPr>
              <a:t>2. В случае неоднородного состава грунты площадки строительства следует относить к более неблагоприятной категории грунта по сейсмическим свойствам, если в пределах 10-метрового слоя грунта, считая от планировочной отметки в случае выемки и черной отметки - в случае насыпи, слой, относящийся к этой категории, имеет суммар­ную толщину более 5 м.</a:t>
            </a:r>
            <a:endParaRPr lang="ru-RU" sz="4000" i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3827837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400" i="1" dirty="0">
                <a:solidFill>
                  <a:srgbClr val="002060"/>
                </a:solidFill>
              </a:rPr>
              <a:t>З. В случае отсутствия данных о значениях показателя текучести или влажности глинистые грунты при уровне грунтовых вод выше 5 м относятся к III категории по сейсмическим свойствам.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3877781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7993261" cy="5184576"/>
          </a:xfrm>
        </p:spPr>
        <p:txBody>
          <a:bodyPr/>
          <a:lstStyle/>
          <a:p>
            <a:pPr algn="l"/>
            <a:r>
              <a:rPr lang="ru-RU" i="1" dirty="0">
                <a:solidFill>
                  <a:srgbClr val="002060"/>
                </a:solidFill>
              </a:rPr>
              <a:t>Сейсмическое микрорайонирование территории городов про­изводится на основании </a:t>
            </a:r>
            <a:r>
              <a:rPr lang="ru-RU" i="1" dirty="0" smtClean="0">
                <a:solidFill>
                  <a:srgbClr val="002060"/>
                </a:solidFill>
              </a:rPr>
              <a:t>инструментальных </a:t>
            </a:r>
            <a:r>
              <a:rPr lang="ru-RU" i="1" dirty="0">
                <a:solidFill>
                  <a:srgbClr val="002060"/>
                </a:solidFill>
              </a:rPr>
              <a:t>данных сейсмических колебаний. При этом организации таких наблюдений предшествует составление предварительной схемы сейсмического микрорайони­рования по материалам инженерно-геологических и гидрогеологи­ческих изысканий. По этим материалам устанавливаются категории</a:t>
            </a:r>
          </a:p>
          <a:p>
            <a:pPr algn="l"/>
            <a:r>
              <a:rPr lang="ru-RU" i="1" dirty="0">
                <a:solidFill>
                  <a:srgbClr val="002060"/>
                </a:solidFill>
              </a:rPr>
              <a:t>грунтов по сейсмическим свойствам. основными параметрами, опре­деляющими сейсмические свойства грунтов, являются плотность, влажность и консистенция (для глинистых грунтов).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6137122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56702"/>
            <a:ext cx="8137277" cy="5184576"/>
          </a:xfrm>
        </p:spPr>
        <p:txBody>
          <a:bodyPr/>
          <a:lstStyle/>
          <a:p>
            <a:pPr algn="l"/>
            <a:r>
              <a:rPr lang="ru-RU" sz="4400" i="1" dirty="0">
                <a:solidFill>
                  <a:srgbClr val="002060"/>
                </a:solidFill>
              </a:rPr>
              <a:t>4. При прогнозировании подъема уровня грунтовых вод и обводнения грунтов категорию грунта следует опреде­лять в зависимости от свойств грунта в замоченном состоянии. </a:t>
            </a:r>
            <a:endParaRPr lang="ru-RU" sz="4000" i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0885005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56702"/>
            <a:ext cx="8137277" cy="5184576"/>
          </a:xfrm>
        </p:spPr>
        <p:txBody>
          <a:bodyPr/>
          <a:lstStyle/>
          <a:p>
            <a:pPr algn="l"/>
            <a:r>
              <a:rPr lang="ru-RU" sz="4000" i="1" dirty="0">
                <a:solidFill>
                  <a:srgbClr val="002060"/>
                </a:solidFill>
              </a:rPr>
              <a:t>5. Для особо ответственных зданий и сооружений, строящихся в районах сейсмичностью 6 баллов на площад­ках с грунтами III категории по сейсмическим свойствам, сейсмичность строительных площадок следует принимать равной 7 баллам.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9669084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1581</TotalTime>
  <Words>722</Words>
  <Application>Microsoft Office PowerPoint</Application>
  <PresentationFormat>Экран (4:3)</PresentationFormat>
  <Paragraphs>82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Тема: Сейсмическое районирование и микрорайонирование.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Психологические аспекты в западно-европейской эстетике и теории архитектуры.</dc:title>
  <dc:creator>Пользователь Windows</dc:creator>
  <cp:lastModifiedBy>Home</cp:lastModifiedBy>
  <cp:revision>224</cp:revision>
  <cp:lastPrinted>2015-09-22T04:17:43Z</cp:lastPrinted>
  <dcterms:created xsi:type="dcterms:W3CDTF">2015-03-02T14:03:35Z</dcterms:created>
  <dcterms:modified xsi:type="dcterms:W3CDTF">2024-01-28T05:52:33Z</dcterms:modified>
</cp:coreProperties>
</file>